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63" r:id="rId4"/>
    <p:sldId id="262" r:id="rId5"/>
    <p:sldId id="264" r:id="rId6"/>
    <p:sldId id="339" r:id="rId7"/>
    <p:sldId id="340" r:id="rId8"/>
    <p:sldId id="258" r:id="rId9"/>
    <p:sldId id="270" r:id="rId10"/>
    <p:sldId id="265" r:id="rId11"/>
    <p:sldId id="266" r:id="rId12"/>
    <p:sldId id="267" r:id="rId13"/>
    <p:sldId id="269" r:id="rId14"/>
    <p:sldId id="300" r:id="rId15"/>
    <p:sldId id="309" r:id="rId16"/>
    <p:sldId id="301" r:id="rId17"/>
    <p:sldId id="342" r:id="rId18"/>
    <p:sldId id="341" r:id="rId19"/>
    <p:sldId id="302" r:id="rId20"/>
    <p:sldId id="308" r:id="rId21"/>
    <p:sldId id="310" r:id="rId22"/>
    <p:sldId id="303" r:id="rId23"/>
    <p:sldId id="311" r:id="rId24"/>
    <p:sldId id="317" r:id="rId25"/>
    <p:sldId id="307" r:id="rId26"/>
    <p:sldId id="314" r:id="rId27"/>
    <p:sldId id="315" r:id="rId28"/>
    <p:sldId id="316" r:id="rId29"/>
    <p:sldId id="304" r:id="rId30"/>
    <p:sldId id="305" r:id="rId31"/>
    <p:sldId id="323" r:id="rId32"/>
    <p:sldId id="324" r:id="rId33"/>
    <p:sldId id="322" r:id="rId34"/>
    <p:sldId id="327" r:id="rId35"/>
    <p:sldId id="325" r:id="rId36"/>
    <p:sldId id="328" r:id="rId37"/>
    <p:sldId id="326" r:id="rId38"/>
    <p:sldId id="272" r:id="rId39"/>
    <p:sldId id="277" r:id="rId40"/>
    <p:sldId id="329" r:id="rId41"/>
    <p:sldId id="278" r:id="rId42"/>
    <p:sldId id="279" r:id="rId43"/>
    <p:sldId id="280" r:id="rId44"/>
    <p:sldId id="313" r:id="rId45"/>
    <p:sldId id="330" r:id="rId46"/>
    <p:sldId id="331" r:id="rId47"/>
    <p:sldId id="332" r:id="rId48"/>
    <p:sldId id="334" r:id="rId49"/>
    <p:sldId id="333" r:id="rId50"/>
    <p:sldId id="281" r:id="rId51"/>
    <p:sldId id="284" r:id="rId52"/>
    <p:sldId id="285" r:id="rId53"/>
    <p:sldId id="335" r:id="rId54"/>
    <p:sldId id="336" r:id="rId55"/>
    <p:sldId id="337" r:id="rId56"/>
    <p:sldId id="338" r:id="rId57"/>
    <p:sldId id="343" r:id="rId58"/>
    <p:sldId id="344" r:id="rId59"/>
    <p:sldId id="287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160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51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52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59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27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38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   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41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50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01/01/2012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474527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</a:t>
            </a:r>
            <a:r>
              <a:rPr lang="en-US" sz="2000" dirty="0" smtClean="0">
                <a:latin typeface="Corbel"/>
                <a:cs typeface="Corbel"/>
              </a:rPr>
              <a:t>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Biocomputing Unit</a:t>
            </a:r>
            <a:endParaRPr lang="en-US" sz="2000" i="1" dirty="0" smtClean="0">
              <a:latin typeface="Corbel"/>
              <a:cs typeface="Corbel"/>
            </a:endParaRP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 smtClean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, Rome, </a:t>
            </a:r>
            <a:r>
              <a:rPr lang="en-US" sz="2000" i="1" dirty="0" smtClean="0">
                <a:latin typeface="Corbel"/>
                <a:cs typeface="Corbel"/>
              </a:rPr>
              <a:t>IT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721" y="1451065"/>
            <a:ext cx="8622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EMBO Practical Course on </a:t>
            </a:r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dirty="0" smtClean="0">
                <a:latin typeface="Corbel"/>
                <a:cs typeface="Corbel"/>
              </a:rPr>
              <a:t>Computational </a:t>
            </a:r>
            <a:r>
              <a:rPr lang="en-US" sz="2000" dirty="0">
                <a:latin typeface="Corbel"/>
                <a:cs typeface="Corbel"/>
              </a:rPr>
              <a:t>analysis of protein-protein interactions:</a:t>
            </a:r>
          </a:p>
          <a:p>
            <a:pPr algn="ctr"/>
            <a:r>
              <a:rPr lang="en-US" sz="2000" dirty="0">
                <a:latin typeface="Corbel"/>
                <a:cs typeface="Corbel"/>
              </a:rPr>
              <a:t>From sequences to networks</a:t>
            </a:r>
          </a:p>
        </p:txBody>
      </p:sp>
      <p:sp>
        <p:nvSpPr>
          <p:cNvPr id="6" name="Rectangle 5"/>
          <p:cNvSpPr/>
          <p:nvPr/>
        </p:nvSpPr>
        <p:spPr>
          <a:xfrm>
            <a:off x="2997677" y="262952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/>
                <a:cs typeface="Corbel"/>
              </a:rPr>
              <a:t>28 September – 3 October 2015</a:t>
            </a:r>
          </a:p>
          <a:p>
            <a:pPr algn="ctr"/>
            <a:r>
              <a:rPr lang="en-US" dirty="0">
                <a:latin typeface="Corbel"/>
                <a:cs typeface="Corbel"/>
              </a:rPr>
              <a:t>TGAC, Norwich, UK</a:t>
            </a:r>
          </a:p>
        </p:txBody>
      </p:sp>
      <p:sp>
        <p:nvSpPr>
          <p:cNvPr id="8" name="Rectangle 7"/>
          <p:cNvSpPr/>
          <p:nvPr/>
        </p:nvSpPr>
        <p:spPr>
          <a:xfrm>
            <a:off x="3255960" y="6391666"/>
            <a:ext cx="2964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bel"/>
                <a:cs typeface="Corbel"/>
              </a:rPr>
              <a:t>Tuesday 30</a:t>
            </a:r>
            <a:r>
              <a:rPr lang="en-US" baseline="30000" dirty="0">
                <a:latin typeface="Corbel"/>
                <a:cs typeface="Corbel"/>
              </a:rPr>
              <a:t>th</a:t>
            </a:r>
            <a:r>
              <a:rPr lang="en-US" dirty="0">
                <a:latin typeface="Corbel"/>
                <a:cs typeface="Corbel"/>
              </a:rPr>
              <a:t> </a:t>
            </a:r>
            <a:r>
              <a:rPr lang="en-US" dirty="0" smtClean="0">
                <a:latin typeface="Corbel"/>
                <a:cs typeface="Corbel"/>
              </a:rPr>
              <a:t>September 2015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99107" y="3342790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Protein structure prediction and 3D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8" y="216397"/>
            <a:ext cx="2664137" cy="68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interact4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420444"/>
            <a:ext cx="1689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Used to model the quaternary structure of complexes formed by two or more interacting proteins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It </a:t>
            </a:r>
            <a:r>
              <a:rPr lang="en-US" sz="2400" dirty="0" smtClean="0">
                <a:latin typeface="Corbel"/>
                <a:cs typeface="Corbel"/>
              </a:rPr>
              <a:t>is the </a:t>
            </a:r>
            <a:r>
              <a:rPr lang="en-US" sz="2400" dirty="0">
                <a:latin typeface="Corbel"/>
                <a:cs typeface="Corbel"/>
              </a:rPr>
              <a:t>“gold standard” for prediction of </a:t>
            </a:r>
            <a:r>
              <a:rPr lang="en-US" sz="2400" dirty="0" smtClean="0">
                <a:latin typeface="Corbel"/>
                <a:cs typeface="Corbel"/>
              </a:rPr>
              <a:t>PPIs </a:t>
            </a:r>
          </a:p>
          <a:p>
            <a:r>
              <a:rPr lang="en-US" sz="2400" dirty="0">
                <a:latin typeface="Corbel"/>
                <a:cs typeface="Corbel"/>
              </a:rPr>
              <a:t>I</a:t>
            </a:r>
            <a:r>
              <a:rPr lang="en-US" sz="2400" dirty="0" smtClean="0">
                <a:latin typeface="Corbel"/>
                <a:cs typeface="Corbel"/>
              </a:rPr>
              <a:t>t makes it </a:t>
            </a:r>
            <a:r>
              <a:rPr lang="en-US" sz="2400" dirty="0">
                <a:latin typeface="Corbel"/>
                <a:cs typeface="Corbel"/>
              </a:rPr>
              <a:t>possible to figure out if two proteins interact </a:t>
            </a:r>
            <a:r>
              <a:rPr lang="en-US" sz="2400" dirty="0" smtClean="0">
                <a:latin typeface="Corbel"/>
                <a:cs typeface="Corbel"/>
              </a:rPr>
              <a:t>and also </a:t>
            </a:r>
            <a:r>
              <a:rPr lang="en-US" sz="2400" dirty="0">
                <a:latin typeface="Corbel"/>
                <a:cs typeface="Corbel"/>
              </a:rPr>
              <a:t>how the interaction takes </a:t>
            </a:r>
            <a:r>
              <a:rPr lang="en-US" sz="2400" dirty="0" smtClean="0">
                <a:latin typeface="Corbel"/>
                <a:cs typeface="Corbel"/>
              </a:rPr>
              <a:t>place ("mode" of binding)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400" dirty="0" smtClean="0">
                <a:latin typeface="Corbel"/>
                <a:cs typeface="Corbel"/>
              </a:rPr>
              <a:t>purposes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 smtClean="0">
                <a:latin typeface="Corbel"/>
                <a:cs typeface="Corbel"/>
              </a:rPr>
              <a:t>in vivo</a:t>
            </a:r>
            <a:r>
              <a:rPr lang="en-US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smtClean="0">
                <a:latin typeface="Corbel"/>
                <a:cs typeface="Corbel"/>
              </a:rPr>
              <a:t>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Schemes that attempt to reconstruct a complex using the bound structures of the receptor and the ligand</a:t>
            </a:r>
          </a:p>
          <a:p>
            <a:r>
              <a:rPr lang="en-US" sz="2200" dirty="0" smtClean="0"/>
              <a:t>After </a:t>
            </a:r>
            <a:r>
              <a:rPr lang="en-US" sz="2200" dirty="0" smtClean="0"/>
              <a:t>artificial </a:t>
            </a:r>
            <a:r>
              <a:rPr lang="en-US" sz="2200" dirty="0" smtClean="0"/>
              <a:t>separation of the receptor and the ligand, </a:t>
            </a:r>
            <a:r>
              <a:rPr lang="en-US" sz="2200" dirty="0" smtClean="0"/>
              <a:t>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</a:t>
            </a:r>
            <a:r>
              <a:rPr lang="en-US" dirty="0" smtClean="0"/>
              <a:t>Proteins, </a:t>
            </a:r>
            <a:r>
              <a:rPr lang="en-US" dirty="0" smtClean="0"/>
              <a:t>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Representation of the system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r>
              <a:rPr lang="en-US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  <a:p>
            <a:endParaRPr lang="en-US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Protein-protein interactions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229600" cy="3902483"/>
          </a:xfrm>
        </p:spPr>
        <p:txBody>
          <a:bodyPr/>
          <a:lstStyle/>
          <a:p>
            <a:r>
              <a:rPr lang="en-US" dirty="0" smtClean="0"/>
              <a:t>Transient interactions</a:t>
            </a:r>
          </a:p>
          <a:p>
            <a:pPr lvl="1"/>
            <a:r>
              <a:rPr lang="en-US" dirty="0" smtClean="0"/>
              <a:t>Brief and reversible interactions occurring in specific cellular contexts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Proteins take part </a:t>
            </a:r>
            <a:r>
              <a:rPr lang="en-US" dirty="0"/>
              <a:t>of permanent complexes as subunits, in order to carry out structural or functional </a:t>
            </a:r>
            <a:r>
              <a:rPr lang="en-US" dirty="0" smtClean="0"/>
              <a:t>roles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0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Patch detection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Divide the surface into connected, non-intersecting, equal sized patches of critical points with similar curvature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Yellow</a:t>
            </a:r>
            <a:r>
              <a:rPr lang="en-US" sz="2000" dirty="0" smtClean="0"/>
              <a:t>: knob patches</a:t>
            </a:r>
          </a:p>
          <a:p>
            <a:r>
              <a:rPr lang="en-US" sz="2000" b="1" dirty="0" smtClean="0"/>
              <a:t>Cyan</a:t>
            </a:r>
            <a:r>
              <a:rPr lang="en-US" sz="2000" dirty="0" smtClean="0"/>
              <a:t>: hole patches</a:t>
            </a:r>
          </a:p>
          <a:p>
            <a:r>
              <a:rPr lang="en-US" sz="2000" b="1" dirty="0" smtClean="0"/>
              <a:t>Green</a:t>
            </a:r>
            <a:r>
              <a:rPr lang="en-US" sz="2000" dirty="0" smtClean="0"/>
              <a:t>: flat patches</a:t>
            </a:r>
          </a:p>
          <a:p>
            <a:r>
              <a:rPr lang="en-US" sz="2000" b="1" dirty="0" smtClean="0"/>
              <a:t>Blue</a:t>
            </a:r>
            <a:r>
              <a:rPr lang="en-US" sz="2000" dirty="0" smtClean="0"/>
              <a:t>: protein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Conformational space search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 smtClean="0">
                <a:sym typeface="Wingdings"/>
              </a:rPr>
              <a:t>Computationally </a:t>
            </a:r>
            <a:r>
              <a:rPr lang="en-US" sz="2400" dirty="0" smtClean="0">
                <a:sym typeface="Wingdings"/>
              </a:rPr>
              <a:t>difficult </a:t>
            </a:r>
            <a:r>
              <a:rPr lang="en-US" sz="2400" dirty="0" smtClean="0">
                <a:sym typeface="Wingdings"/>
              </a:rPr>
              <a:t>- </a:t>
            </a:r>
            <a:r>
              <a:rPr lang="en-US" sz="2400" dirty="0" smtClean="0">
                <a:sym typeface="Wingdings"/>
              </a:rPr>
              <a:t>there </a:t>
            </a:r>
            <a:r>
              <a:rPr lang="en-US" sz="2400" dirty="0" smtClean="0">
                <a:sym typeface="Wingdings"/>
              </a:rPr>
              <a:t>are </a:t>
            </a:r>
            <a:r>
              <a:rPr lang="en-US" sz="2400" dirty="0" smtClean="0">
                <a:sym typeface="Wingdings"/>
              </a:rPr>
              <a:t>many ways to put two molecules together (3 translational + 3 rotational degrees of freedom)</a:t>
            </a:r>
          </a:p>
          <a:p>
            <a:r>
              <a:rPr lang="en-US" sz="2400" dirty="0" smtClean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ranges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is a highly simplistic model that regards the two proteins as two rigid solid bodies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semi-flexible </a:t>
            </a:r>
            <a:r>
              <a:rPr lang="en-US" dirty="0" smtClean="0"/>
              <a:t>model is asymmetric;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Rigid</a:t>
            </a:r>
            <a:r>
              <a:rPr lang="en-US" dirty="0"/>
              <a:t> </a:t>
            </a:r>
            <a:r>
              <a:rPr lang="en-US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  <a:endParaRPr lang="en-US" dirty="0" smtClean="0"/>
          </a:p>
          <a:p>
            <a:r>
              <a:rPr lang="en-US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docking.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57876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 smtClean="0">
                <a:latin typeface="Corbel"/>
                <a:cs typeface="Corbel"/>
              </a:rPr>
              <a:t>scan</a:t>
            </a:r>
            <a:r>
              <a:rPr lang="it-IT" sz="2800" dirty="0" smtClean="0">
                <a:latin typeface="Corbel"/>
                <a:cs typeface="Corbel"/>
              </a:rPr>
              <a:t> of the </a:t>
            </a:r>
            <a:r>
              <a:rPr lang="it-IT" sz="2800" dirty="0" err="1" smtClean="0">
                <a:latin typeface="Corbel"/>
                <a:cs typeface="Corbel"/>
              </a:rPr>
              <a:t>entire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solution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space</a:t>
            </a:r>
            <a:r>
              <a:rPr lang="it-IT" sz="2800" dirty="0" smtClean="0">
                <a:latin typeface="Corbel"/>
                <a:cs typeface="Corbel"/>
              </a:rPr>
              <a:t> in a </a:t>
            </a:r>
            <a:r>
              <a:rPr lang="it-IT" sz="2800" dirty="0" err="1" smtClean="0">
                <a:latin typeface="Corbel"/>
                <a:cs typeface="Corbel"/>
              </a:rPr>
              <a:t>predefined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systematic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manner</a:t>
            </a:r>
            <a:endParaRPr lang="it-IT" sz="2800" dirty="0" smtClean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2)	</a:t>
            </a:r>
            <a:r>
              <a:rPr lang="en-US" sz="2800" dirty="0" smtClean="0">
                <a:latin typeface="Corbel"/>
                <a:cs typeface="Corbel"/>
              </a:rPr>
              <a:t>a </a:t>
            </a:r>
            <a:r>
              <a:rPr lang="en-US" sz="2800" dirty="0">
                <a:latin typeface="Corbel"/>
                <a:cs typeface="Corbel"/>
              </a:rPr>
              <a:t>gradual guided progression through solution </a:t>
            </a:r>
            <a:r>
              <a:rPr lang="en-US" sz="2800" dirty="0" smtClean="0">
                <a:latin typeface="Corbel"/>
                <a:cs typeface="Corbel"/>
              </a:rPr>
              <a:t>space.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solutions are generated. </a:t>
            </a: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		</a:t>
            </a:r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		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	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 smtClean="0">
                <a:latin typeface="Corbel"/>
                <a:cs typeface="Corbel"/>
              </a:rPr>
              <a:t>3</a:t>
            </a:r>
            <a:r>
              <a:rPr lang="it-IT" sz="2800" dirty="0" smtClean="0">
                <a:latin typeface="Corbel"/>
                <a:cs typeface="Corbel"/>
              </a:rPr>
              <a:t>) 	Data-</a:t>
            </a:r>
            <a:r>
              <a:rPr lang="it-IT" sz="2800" dirty="0" err="1" smtClean="0">
                <a:latin typeface="Corbel"/>
                <a:cs typeface="Corbel"/>
              </a:rPr>
              <a:t>driven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>
                <a:latin typeface="Corbel"/>
                <a:cs typeface="Corbel"/>
              </a:rPr>
              <a:t>d</a:t>
            </a:r>
            <a:r>
              <a:rPr lang="it-IT" sz="2800" dirty="0" smtClean="0">
                <a:latin typeface="Corbel"/>
                <a:cs typeface="Corbel"/>
              </a:rPr>
              <a:t>ocking 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953754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results.</a:t>
            </a:r>
          </a:p>
          <a:p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Global </a:t>
            </a:r>
            <a:r>
              <a:rPr lang="it-IT" sz="2000" b="1" dirty="0" err="1" smtClean="0">
                <a:latin typeface="Corbel"/>
                <a:cs typeface="Corbel"/>
              </a:rPr>
              <a:t>methods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work </a:t>
            </a:r>
            <a:r>
              <a:rPr lang="it-IT" sz="2000" dirty="0" err="1" smtClean="0">
                <a:latin typeface="Corbel"/>
                <a:cs typeface="Corbel"/>
              </a:rPr>
              <a:t>well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none of the </a:t>
            </a:r>
            <a:r>
              <a:rPr lang="it-IT" sz="2000" dirty="0" err="1" smtClean="0">
                <a:latin typeface="Corbel"/>
                <a:cs typeface="Corbel"/>
              </a:rPr>
              <a:t>interacting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partners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undergo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conformational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changes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larger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than</a:t>
            </a:r>
            <a:r>
              <a:rPr lang="it-IT" sz="2000" dirty="0" smtClean="0">
                <a:latin typeface="Corbel"/>
                <a:cs typeface="Corbel"/>
              </a:rPr>
              <a:t> 2 A. In </a:t>
            </a:r>
            <a:r>
              <a:rPr lang="it-IT" sz="2000" dirty="0" err="1" smtClean="0">
                <a:latin typeface="Corbel"/>
                <a:cs typeface="Corbel"/>
              </a:rPr>
              <a:t>particular</a:t>
            </a:r>
            <a:r>
              <a:rPr lang="it-IT" sz="2000" dirty="0" smtClean="0">
                <a:latin typeface="Corbel"/>
                <a:cs typeface="Corbel"/>
              </a:rPr>
              <a:t>, </a:t>
            </a:r>
            <a:r>
              <a:rPr lang="it-IT" sz="2000" dirty="0" err="1" smtClean="0">
                <a:latin typeface="Corbel"/>
                <a:cs typeface="Corbel"/>
              </a:rPr>
              <a:t>when</a:t>
            </a:r>
            <a:r>
              <a:rPr lang="it-IT" sz="2000" dirty="0" smtClean="0">
                <a:latin typeface="Corbel"/>
                <a:cs typeface="Corbel"/>
              </a:rPr>
              <a:t> no </a:t>
            </a:r>
            <a:r>
              <a:rPr lang="it-IT" sz="2000" dirty="0" err="1" smtClean="0">
                <a:latin typeface="Corbel"/>
                <a:cs typeface="Corbel"/>
              </a:rPr>
              <a:t>prior</a:t>
            </a:r>
            <a:r>
              <a:rPr lang="it-IT" sz="20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>
              <a:buFontTx/>
              <a:buChar char="-"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Monte Carlo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yeld</a:t>
            </a:r>
            <a:r>
              <a:rPr lang="it-IT" sz="2000" dirty="0" smtClean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000" dirty="0" err="1" smtClean="0">
                <a:latin typeface="Corbel"/>
                <a:cs typeface="Corbel"/>
              </a:rPr>
              <a:t>protein</a:t>
            </a:r>
            <a:r>
              <a:rPr lang="it-IT" sz="2000" dirty="0" smtClean="0">
                <a:latin typeface="Corbel"/>
                <a:cs typeface="Corbel"/>
              </a:rPr>
              <a:t> structures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000" b="1" dirty="0" smtClean="0">
                <a:latin typeface="Corbel"/>
                <a:cs typeface="Corbel"/>
              </a:rPr>
              <a:t>Data-driven methods</a:t>
            </a:r>
            <a:r>
              <a:rPr lang="it-IT" sz="20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resdiues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available</a:t>
            </a:r>
            <a:r>
              <a:rPr lang="it-IT" sz="20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1953754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</a:t>
            </a:r>
            <a:r>
              <a:rPr lang="en-US" b="1" dirty="0" smtClean="0">
                <a:solidFill>
                  <a:srgbClr val="FFFFFF"/>
                </a:solidFill>
              </a:rPr>
              <a:t>solutions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(10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i.e.,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r>
              <a:rPr lang="en-US" dirty="0" smtClean="0">
                <a:sym typeface="Wingdings"/>
              </a:rPr>
              <a:t>good </a:t>
            </a:r>
            <a:r>
              <a:rPr lang="en-US" dirty="0">
                <a:sym typeface="Wingdings"/>
              </a:rPr>
              <a:t>scoring </a:t>
            </a:r>
            <a:r>
              <a:rPr lang="en-US" dirty="0" smtClean="0">
                <a:sym typeface="Wingdings"/>
              </a:rPr>
              <a:t>function 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effectively discriminates between native and non-native docked conformations.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Perkins et al, Structure, 2010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Strong transient</a:t>
            </a:r>
            <a:r>
              <a:rPr lang="en-US" dirty="0" smtClean="0"/>
              <a:t>: This category includes </a:t>
            </a:r>
            <a:r>
              <a:rPr lang="en-US" dirty="0"/>
              <a:t>interactions that are triggered/</a:t>
            </a:r>
            <a:r>
              <a:rPr lang="en-US" dirty="0" smtClean="0"/>
              <a:t>stabilized by </a:t>
            </a:r>
            <a:r>
              <a:rPr lang="en-US" dirty="0"/>
              <a:t>an effector molecule or conformational </a:t>
            </a:r>
            <a:r>
              <a:rPr lang="en-US" dirty="0" smtClean="0"/>
              <a:t>change. An </a:t>
            </a:r>
            <a:r>
              <a:rPr lang="en-US" dirty="0"/>
              <a:t>example is given by the </a:t>
            </a:r>
            <a:r>
              <a:rPr lang="en-US" dirty="0" err="1"/>
              <a:t>Ras</a:t>
            </a:r>
            <a:r>
              <a:rPr lang="en-US" dirty="0"/>
              <a:t> proteins, </a:t>
            </a:r>
            <a:r>
              <a:rPr lang="en-US" dirty="0" smtClean="0"/>
              <a:t>which form </a:t>
            </a:r>
            <a:r>
              <a:rPr lang="en-US" dirty="0"/>
              <a:t>tight complexes with their partners </a:t>
            </a:r>
            <a:r>
              <a:rPr lang="en-US" dirty="0" smtClean="0"/>
              <a:t>when GTP</a:t>
            </a:r>
            <a:r>
              <a:rPr lang="en-US" dirty="0"/>
              <a:t>-bound and only weak complexes </a:t>
            </a:r>
            <a:r>
              <a:rPr lang="en-US" dirty="0" smtClean="0"/>
              <a:t>when GDP</a:t>
            </a:r>
            <a:r>
              <a:rPr lang="en-US" dirty="0"/>
              <a:t>-bound.</a:t>
            </a:r>
          </a:p>
        </p:txBody>
      </p:sp>
    </p:spTree>
    <p:extLst>
      <p:ext uri="{BB962C8B-B14F-4D97-AF65-F5344CB8AC3E}">
        <p14:creationId xmlns:p14="http://schemas.microsoft.com/office/powerpoint/2010/main" val="419947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energy criteria</a:t>
            </a:r>
            <a:endParaRPr lang="en-US" sz="28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</a:t>
            </a:r>
            <a:r>
              <a:rPr lang="en-US" dirty="0" err="1" smtClean="0"/>
              <a:t>nonpenalised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</a:t>
            </a:r>
            <a:r>
              <a:rPr lang="en-US" dirty="0" smtClean="0"/>
              <a:t>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Binding site information may be included in scoring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Knowledge of the location of the binding site on one or both proteins drastically reduces the number of possible solutions</a:t>
            </a:r>
          </a:p>
          <a:p>
            <a:r>
              <a:rPr lang="en-US" dirty="0" smtClean="0"/>
              <a:t>Knowledge of the specific binding site residues reduces the search space even further</a:t>
            </a:r>
          </a:p>
          <a:p>
            <a:r>
              <a:rPr lang="en-US" dirty="0" smtClean="0"/>
              <a:t>Info about active site residues: site directed mutagenesis, chemical cross-linking, phylogenetic data</a:t>
            </a:r>
          </a:p>
          <a:p>
            <a:r>
              <a:rPr lang="en-US" dirty="0" smtClean="0"/>
              <a:t>Sometimes the binding site can be predicted</a:t>
            </a:r>
          </a:p>
          <a:p>
            <a:r>
              <a:rPr lang="en-US" dirty="0" smtClean="0"/>
              <a:t>For some families the major binding sites are known in advance (e.g. serine proteases and </a:t>
            </a:r>
            <a:r>
              <a:rPr lang="en-US" dirty="0" err="1" smtClean="0"/>
              <a:t>immunoglobulins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Algorithms can be classified by the stage of scoring in the algorithm flow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functions – scoring is integrated into the search stage and filter emerging solutions – the scoring function is part of the design</a:t>
            </a:r>
          </a:p>
          <a:p>
            <a:r>
              <a:rPr lang="en-US" dirty="0" smtClean="0"/>
              <a:t>Edge functions – scoring is applied at the end of the search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Events </a:t>
            </a:r>
            <a:r>
              <a:rPr lang="en-US" dirty="0">
                <a:latin typeface="Corbel"/>
                <a:cs typeface="Corbel"/>
              </a:rPr>
              <a:t>that occur in clusters are probably not </a:t>
            </a:r>
            <a:r>
              <a:rPr lang="en-US" dirty="0" smtClean="0">
                <a:latin typeface="Corbel"/>
                <a:cs typeface="Corbel"/>
              </a:rPr>
              <a:t>random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Clustering </a:t>
            </a:r>
            <a:r>
              <a:rPr lang="en-US" dirty="0">
                <a:latin typeface="Corbel"/>
                <a:cs typeface="Corbel"/>
              </a:rPr>
              <a:t>occurs because long-range electrostatic and/or </a:t>
            </a:r>
            <a:r>
              <a:rPr lang="en-US" dirty="0" err="1">
                <a:latin typeface="Corbel"/>
                <a:cs typeface="Corbel"/>
              </a:rPr>
              <a:t>desolvation</a:t>
            </a:r>
            <a:r>
              <a:rPr lang="en-US" dirty="0">
                <a:latin typeface="Corbel"/>
                <a:cs typeface="Corbel"/>
              </a:rPr>
              <a:t> forces steer the proteins to a low free-energy attractor at the binding </a:t>
            </a:r>
            <a:r>
              <a:rPr lang="en-US" dirty="0" smtClean="0">
                <a:latin typeface="Corbel"/>
                <a:cs typeface="Corbel"/>
              </a:rPr>
              <a:t>region</a:t>
            </a:r>
          </a:p>
          <a:p>
            <a:r>
              <a:rPr lang="en-US" dirty="0">
                <a:latin typeface="Corbel"/>
                <a:cs typeface="Corbel"/>
              </a:rPr>
              <a:t>Considering a free-energy surface with multiple minima, it is obvious that conformations with free energies below a certain threshold will form a number of </a:t>
            </a:r>
            <a:r>
              <a:rPr lang="en-US" dirty="0" smtClean="0">
                <a:latin typeface="Corbel"/>
                <a:cs typeface="Corbel"/>
              </a:rPr>
              <a:t>clusters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  <a:endParaRPr lang="en-US" dirty="0" smtClean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</a:t>
            </a:r>
            <a:r>
              <a:rPr lang="en-US" dirty="0" smtClean="0">
                <a:solidFill>
                  <a:srgbClr val="FFFFFF"/>
                </a:solidFill>
              </a:rPr>
              <a:t>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weakily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binding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</a:t>
            </a:r>
            <a:r>
              <a:rPr lang="en-US" dirty="0" smtClean="0">
                <a:solidFill>
                  <a:schemeClr val="bg1"/>
                </a:solidFill>
              </a:rPr>
              <a:t>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unknown</a:t>
            </a:r>
            <a:r>
              <a:rPr lang="en-US" sz="2600" dirty="0" smtClean="0">
                <a:latin typeface="Corbel"/>
                <a:cs typeface="Corbel"/>
              </a:rPr>
              <a:t>.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>
                <a:latin typeface="Corbel"/>
                <a:cs typeface="Corbel"/>
              </a:rPr>
              <a:t>complex</a:t>
            </a:r>
            <a:r>
              <a:rPr lang="it-IT" sz="2600" dirty="0">
                <a:latin typeface="Corbel"/>
                <a:cs typeface="Corbel"/>
              </a:rPr>
              <a:t>.</a:t>
            </a: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absence 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r>
              <a:rPr lang="en-US" dirty="0" smtClean="0">
                <a:latin typeface="Corbel"/>
                <a:cs typeface="Corbel"/>
              </a:rPr>
              <a:t>"Docking in steps" is a promising strategy:  initial rigid-body, entire surface algorithm followed by a dynamic method overcoming energy barriers</a:t>
            </a:r>
          </a:p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Simplified/Rigid </a:t>
            </a:r>
            <a:r>
              <a:rPr lang="en-US" sz="1600" dirty="0">
                <a:ea typeface="Arial" charset="0"/>
                <a:cs typeface="Arial" charset="0"/>
              </a:rPr>
              <a:t>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refinement</a:t>
            </a:r>
            <a:endParaRPr lang="en-US" sz="1600" dirty="0">
              <a:latin typeface="Corbel"/>
              <a:ea typeface="Arial" charset="0"/>
              <a:cs typeface="Corbel"/>
            </a:endParaRP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 smtClean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 smtClean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Selecting conformations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predictor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Transient interactions </a:t>
            </a:r>
            <a:endParaRPr lang="en-US" dirty="0" smtClean="0"/>
          </a:p>
          <a:p>
            <a:pPr lvl="1"/>
            <a:r>
              <a:rPr lang="en-US" dirty="0" smtClean="0"/>
              <a:t>Interactions </a:t>
            </a:r>
            <a:r>
              <a:rPr lang="en-US" dirty="0" smtClean="0"/>
              <a:t>mediated by short linear motifs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 smtClean="0"/>
              <a:t>Disorder-to-order transitions</a:t>
            </a:r>
          </a:p>
          <a:p>
            <a:pPr lvl="1"/>
            <a:r>
              <a:rPr lang="en-US" dirty="0" smtClean="0"/>
              <a:t>Proteins involved in </a:t>
            </a:r>
            <a:r>
              <a:rPr lang="en-US" dirty="0" err="1" smtClean="0"/>
              <a:t>signalling</a:t>
            </a:r>
            <a:r>
              <a:rPr lang="en-US" dirty="0" smtClean="0"/>
              <a:t> cascades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Homo-</a:t>
            </a:r>
            <a:r>
              <a:rPr lang="en-US" dirty="0" err="1" smtClean="0"/>
              <a:t>oligomeric</a:t>
            </a:r>
            <a:r>
              <a:rPr lang="en-US" dirty="0" smtClean="0"/>
              <a:t> or hetero-</a:t>
            </a:r>
            <a:r>
              <a:rPr lang="en-US" dirty="0" err="1" smtClean="0"/>
              <a:t>oligomeric</a:t>
            </a:r>
            <a:r>
              <a:rPr lang="en-US" dirty="0" smtClean="0"/>
              <a:t> complexes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/>
              <a:t>enzyme-</a:t>
            </a:r>
            <a:r>
              <a:rPr lang="en-US" dirty="0" smtClean="0"/>
              <a:t>inhibitor</a:t>
            </a:r>
          </a:p>
          <a:p>
            <a:pPr lvl="1"/>
            <a:r>
              <a:rPr lang="en-US" dirty="0"/>
              <a:t>antibody-</a:t>
            </a:r>
            <a:r>
              <a:rPr lang="en-US" dirty="0" smtClean="0"/>
              <a:t>antigen</a:t>
            </a:r>
          </a:p>
          <a:p>
            <a:pPr lvl="1"/>
            <a:r>
              <a:rPr lang="en-US" dirty="0"/>
              <a:t>domain-</a:t>
            </a:r>
            <a:r>
              <a:rPr lang="en-US" dirty="0" smtClean="0"/>
              <a:t>domain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Protein-protein interactions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0100" y="6476978"/>
            <a:ext cx="3024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(Perkins et al, Structure, 2010)</a:t>
            </a:r>
          </a:p>
        </p:txBody>
      </p:sp>
    </p:spTree>
    <p:extLst>
      <p:ext uri="{BB962C8B-B14F-4D97-AF65-F5344CB8AC3E}">
        <p14:creationId xmlns:p14="http://schemas.microsoft.com/office/powerpoint/2010/main" val="344445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r>
              <a:rPr lang="it-IT" sz="2400" b="1" dirty="0" smtClean="0">
                <a:latin typeface="Corbel"/>
                <a:cs typeface="Corbel"/>
              </a:rPr>
              <a:t>.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</a:t>
            </a:r>
            <a:r>
              <a:rPr lang="it-IT" dirty="0" smtClean="0"/>
              <a:t>, 14040-</a:t>
            </a:r>
            <a:r>
              <a:rPr lang="it-IT" dirty="0" smtClean="0"/>
              <a:t>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: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peces</a:t>
            </a:r>
            <a:r>
              <a:rPr lang="it-IT" sz="2400" dirty="0" smtClean="0">
                <a:latin typeface="Corbel"/>
                <a:cs typeface="Corbel"/>
              </a:rPr>
              <a:t> of software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905000" y="0"/>
            <a:ext cx="5334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 smtClean="0"/>
              <a:t>A semi-flexible refinement of the interface in torsion angles' space (of both backbone and side-chains). </a:t>
            </a:r>
          </a:p>
          <a:p>
            <a:r>
              <a:rPr lang="en-US" sz="2800" dirty="0" smtClean="0"/>
              <a:t>As 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Molecular structure of stable interactions: what information?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  <a:endParaRPr lang="en-US" dirty="0" smtClean="0"/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35141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pic>
        <p:nvPicPr>
          <p:cNvPr id="8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0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first </a:t>
            </a:r>
            <a:r>
              <a:rPr lang="en-US" dirty="0"/>
              <a:t>fully automated, web-based program for </a:t>
            </a:r>
            <a:r>
              <a:rPr lang="en-US" dirty="0" smtClean="0"/>
              <a:t>the computational</a:t>
            </a:r>
            <a:r>
              <a:rPr lang="en-US" dirty="0"/>
              <a:t> </a:t>
            </a:r>
            <a:r>
              <a:rPr lang="en-US" dirty="0" smtClean="0"/>
              <a:t>docking </a:t>
            </a:r>
            <a:r>
              <a:rPr lang="en-US" dirty="0"/>
              <a:t>of protein structures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  <a:endParaRPr lang="en-US" dirty="0" smtClean="0"/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</a:t>
            </a:r>
            <a:r>
              <a:rPr lang="en-US" dirty="0" smtClean="0"/>
              <a:t>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</a:t>
            </a:r>
            <a:r>
              <a:rPr lang="en-US" dirty="0" smtClean="0"/>
              <a:t>favorable structures </a:t>
            </a:r>
            <a:r>
              <a:rPr lang="en-US" dirty="0"/>
              <a:t>are </a:t>
            </a:r>
            <a:r>
              <a:rPr lang="en-US" dirty="0" smtClean="0"/>
              <a:t>clustered on </a:t>
            </a:r>
            <a:r>
              <a:rPr lang="en-US" dirty="0"/>
              <a:t>the basis of a pairwise binding site root mean </a:t>
            </a:r>
            <a:r>
              <a:rPr lang="en-US" dirty="0" smtClean="0"/>
              <a:t>squared deviation </a:t>
            </a:r>
            <a:r>
              <a:rPr lang="en-US" dirty="0"/>
              <a:t>(RMSD) </a:t>
            </a:r>
            <a:r>
              <a:rPr lang="en-US" dirty="0" smtClean="0"/>
              <a:t>criterion</a:t>
            </a:r>
          </a:p>
          <a:p>
            <a:r>
              <a:rPr lang="en-US" dirty="0"/>
              <a:t> Clusters are </a:t>
            </a:r>
            <a:r>
              <a:rPr lang="en-US" dirty="0" smtClean="0"/>
              <a:t>then formed </a:t>
            </a:r>
            <a:r>
              <a:rPr lang="en-US" dirty="0"/>
              <a:t>by selecting the ligand that has the most </a:t>
            </a:r>
            <a:r>
              <a:rPr lang="en-US" dirty="0" smtClean="0"/>
              <a:t>neighbors below </a:t>
            </a:r>
            <a:r>
              <a:rPr lang="en-US" dirty="0"/>
              <a:t>a previously selected clustering radius.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ligand with the most neighbors is </a:t>
            </a:r>
            <a:r>
              <a:rPr lang="en-US" dirty="0" smtClean="0"/>
              <a:t>the cluster </a:t>
            </a:r>
            <a:r>
              <a:rPr lang="en-US" dirty="0"/>
              <a:t>center, and is the representative structure for the </a:t>
            </a:r>
            <a:r>
              <a:rPr lang="en-US" dirty="0" smtClean="0"/>
              <a:t>cluster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</a:t>
            </a:r>
            <a:r>
              <a:rPr lang="it-IT" sz="2400" dirty="0" smtClean="0">
                <a:latin typeface="Corbel"/>
                <a:cs typeface="Corbel"/>
              </a:rPr>
              <a:t>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</a:t>
            </a:r>
            <a:r>
              <a:rPr lang="it-IT" sz="2400" dirty="0" err="1" smtClean="0">
                <a:latin typeface="Corbel"/>
                <a:cs typeface="Corbel"/>
              </a:rPr>
              <a:t>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</a:t>
            </a:r>
            <a:r>
              <a:rPr lang="it-IT" sz="2000" dirty="0" smtClean="0">
                <a:latin typeface="Corbel"/>
                <a:cs typeface="Corbel"/>
              </a:rPr>
              <a:t>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</a:t>
            </a:r>
            <a:r>
              <a:rPr lang="en-US" sz="2400" b="1" dirty="0" smtClean="0">
                <a:latin typeface="Corbel"/>
                <a:cs typeface="Corbel"/>
              </a:rPr>
              <a:t>association</a:t>
            </a:r>
            <a:endParaRPr lang="en-US" sz="2400" b="1" dirty="0" smtClean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</a:t>
            </a:r>
            <a:r>
              <a:rPr lang="en-US" dirty="0" smtClean="0"/>
              <a:t>Proteins, </a:t>
            </a:r>
            <a:r>
              <a:rPr lang="en-US" dirty="0" smtClean="0"/>
              <a:t>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1972791</TotalTime>
  <Words>3080</Words>
  <Application>Microsoft Macintosh PowerPoint</Application>
  <PresentationFormat>On-screen Show (4:3)</PresentationFormat>
  <Paragraphs>353</Paragraphs>
  <Slides>59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Protein-protein interactions</vt:lpstr>
      <vt:lpstr>PowerPoint Presentation</vt:lpstr>
      <vt:lpstr>Protein-protein interactions</vt:lpstr>
      <vt:lpstr>Molecular structure of stable interactions: what information? 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Conformational space search</vt:lpstr>
      <vt:lpstr>Forces governing biomolecular recognition</vt:lpstr>
      <vt:lpstr>PowerPoint Presentation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Parameters used for scoring</vt:lpstr>
      <vt:lpstr>Binding site information may be included in scoring</vt:lpstr>
      <vt:lpstr>Algorithms can be classified by the stage of scoring in the algorithm flow</vt:lpstr>
      <vt:lpstr>Kozakov et al, Biophys J, 2005</vt:lpstr>
      <vt:lpstr>Conclusion I (-) </vt:lpstr>
      <vt:lpstr>Conclusion II (-)</vt:lpstr>
      <vt:lpstr>Conclusion 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253</cp:revision>
  <dcterms:created xsi:type="dcterms:W3CDTF">2015-09-09T16:30:07Z</dcterms:created>
  <dcterms:modified xsi:type="dcterms:W3CDTF">2015-09-28T21:27:34Z</dcterms:modified>
</cp:coreProperties>
</file>